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73" r:id="rId2"/>
    <p:sldId id="274" r:id="rId3"/>
    <p:sldId id="256" r:id="rId4"/>
    <p:sldId id="271" r:id="rId5"/>
    <p:sldId id="257" r:id="rId6"/>
    <p:sldId id="258" r:id="rId7"/>
    <p:sldId id="267" r:id="rId8"/>
    <p:sldId id="265" r:id="rId9"/>
    <p:sldId id="272" r:id="rId10"/>
    <p:sldId id="266" r:id="rId11"/>
    <p:sldId id="259" r:id="rId12"/>
    <p:sldId id="260" r:id="rId13"/>
    <p:sldId id="269" r:id="rId14"/>
    <p:sldId id="261" r:id="rId15"/>
    <p:sldId id="270" r:id="rId16"/>
    <p:sldId id="264" r:id="rId17"/>
    <p:sldId id="262" r:id="rId18"/>
    <p:sldId id="268" r:id="rId19"/>
    <p:sldId id="276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08" y="8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A3A2-1385-4CED-BCD0-EB534E4BC897}" type="datetimeFigureOut">
              <a:rPr lang="en-US" smtClean="0"/>
              <a:t>5/4/2019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23C80-C64F-4108-9BB9-A4A424FC8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6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E1DF3-6333-4D0E-B759-55D991762E9A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6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1B9-7949-45AA-BC2D-ACDB669F00A5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986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DE548-EBDA-4E23-B5F5-47214D9CCC53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3D396-722D-40B7-8C3F-9D77FC4D4018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6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FB4-2347-4D83-B37A-0A945EBF9BBB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04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C950C-35A7-4F8E-A4F9-1ECBD2CA2117}" type="datetime1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2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97F25-DADE-4E82-AADE-5630A28D2C33}" type="datetime1">
              <a:rPr lang="en-US" smtClean="0"/>
              <a:t>5/4/2019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20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2162-6E45-46EF-8D38-D02594ABF44C}" type="datetime1">
              <a:rPr lang="en-US" smtClean="0"/>
              <a:t>5/4/2019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25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93271-4453-4825-8155-0DCCEF75854D}" type="datetime1">
              <a:rPr lang="en-US" smtClean="0"/>
              <a:t>5/4/2019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31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06B57-12BB-489C-8C80-03E97B9B757D}" type="datetime1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012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1677-18B7-4A1C-9DD2-FD2616C17B93}" type="datetime1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48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0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E955A-B46B-47D3-904C-C6DE72A8C84C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0323B-AA06-446C-B68E-09420562D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8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ran and Oman have had good economic relations from old times and the ties have even expanded in recent years due to extended bank cooperation between the two countries. (Shutterstock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482"/>
            <a:ext cx="13314947" cy="677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52923" y="2053389"/>
            <a:ext cx="7363326" cy="4443664"/>
          </a:xfrm>
          <a:noFill/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Mutual Opportunities  </a:t>
            </a:r>
            <a:b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in Medical Services</a:t>
            </a:r>
            <a:b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Iran &amp; Sultanate of Oman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4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3200" b="1" dirty="0" smtClean="0">
                <a:solidFill>
                  <a:schemeClr val="bg1"/>
                </a:solidFill>
              </a:rPr>
              <a:t> May 2019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fa-IR" sz="3600" b="1" dirty="0" smtClean="0">
                <a:solidFill>
                  <a:schemeClr val="bg1"/>
                </a:solidFill>
              </a:rPr>
              <a:t>فرصتهای همکاری مابین ایران و عمان در حوزه سلامت</a:t>
            </a:r>
            <a:br>
              <a:rPr lang="fa-IR" sz="3600" b="1" dirty="0" smtClean="0">
                <a:solidFill>
                  <a:schemeClr val="bg1"/>
                </a:solidFill>
              </a:rPr>
            </a:br>
            <a:r>
              <a:rPr lang="fa-IR" sz="3200" b="1" dirty="0" smtClean="0">
                <a:solidFill>
                  <a:schemeClr val="bg1"/>
                </a:solidFill>
              </a:rPr>
              <a:t>14 اردیبهشت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49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Professionals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Dentists   </a:t>
            </a:r>
            <a:r>
              <a:rPr lang="en-US" dirty="0"/>
              <a:t>			</a:t>
            </a:r>
            <a:r>
              <a:rPr lang="en-US" dirty="0" smtClean="0"/>
              <a:t>	1,350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Total Dentists </a:t>
            </a:r>
            <a:r>
              <a:rPr lang="en-US" dirty="0"/>
              <a:t>Per 10,000 	 	</a:t>
            </a:r>
            <a:r>
              <a:rPr lang="en-US" dirty="0" smtClean="0"/>
              <a:t>3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	</a:t>
            </a:r>
          </a:p>
          <a:p>
            <a:r>
              <a:rPr lang="en-US" dirty="0" smtClean="0"/>
              <a:t>Pharmacists</a:t>
            </a:r>
            <a:r>
              <a:rPr lang="en-US" dirty="0"/>
              <a:t>		</a:t>
            </a:r>
            <a:r>
              <a:rPr lang="en-US" dirty="0" smtClean="0"/>
              <a:t>	2,445 </a:t>
            </a:r>
          </a:p>
          <a:p>
            <a:endParaRPr lang="en-US" dirty="0"/>
          </a:p>
          <a:p>
            <a:pPr lvl="1"/>
            <a:r>
              <a:rPr lang="en-US" dirty="0"/>
              <a:t>Total </a:t>
            </a:r>
            <a:r>
              <a:rPr lang="en-US" dirty="0" smtClean="0"/>
              <a:t>Pharmacists  per 10,000</a:t>
            </a:r>
            <a:r>
              <a:rPr lang="en-US" dirty="0"/>
              <a:t>	 	</a:t>
            </a:r>
            <a:r>
              <a:rPr lang="en-US" dirty="0" smtClean="0"/>
              <a:t>5.4</a:t>
            </a:r>
            <a:r>
              <a:rPr lang="en-US" dirty="0"/>
              <a:t>	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28AE6-46C0-46BE-84C4-E2EE39CFAAAC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3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Hospitals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General Hospitals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ree for All Omanis</a:t>
            </a:r>
          </a:p>
          <a:p>
            <a:pPr lvl="1"/>
            <a:r>
              <a:rPr lang="en-US" dirty="0" smtClean="0"/>
              <a:t>Ex-pats have access through private insurance providers</a:t>
            </a:r>
          </a:p>
          <a:p>
            <a:pPr lvl="1"/>
            <a:r>
              <a:rPr lang="en-US" dirty="0" smtClean="0"/>
              <a:t>Urban Centers – larger departments </a:t>
            </a:r>
          </a:p>
          <a:p>
            <a:pPr lvl="1"/>
            <a:r>
              <a:rPr lang="en-US" dirty="0" smtClean="0"/>
              <a:t>Mix of nationalities in Professionals</a:t>
            </a:r>
          </a:p>
          <a:p>
            <a:pPr lvl="1"/>
            <a:r>
              <a:rPr lang="en-US" dirty="0" err="1" smtClean="0"/>
              <a:t>Omanization</a:t>
            </a:r>
            <a:r>
              <a:rPr lang="en-US" dirty="0" smtClean="0"/>
              <a:t> 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Special Service Hospitals</a:t>
            </a:r>
            <a:endParaRPr lang="en-US" dirty="0"/>
          </a:p>
          <a:p>
            <a:pPr lvl="1"/>
            <a:r>
              <a:rPr lang="en-US" dirty="0" smtClean="0"/>
              <a:t>Free </a:t>
            </a:r>
            <a:r>
              <a:rPr lang="en-US" dirty="0"/>
              <a:t>for </a:t>
            </a:r>
            <a:r>
              <a:rPr lang="en-US" dirty="0" smtClean="0"/>
              <a:t>Certain member Omanis and family </a:t>
            </a:r>
            <a:endParaRPr lang="en-US" dirty="0"/>
          </a:p>
          <a:p>
            <a:pPr lvl="1"/>
            <a:r>
              <a:rPr lang="en-US" dirty="0" smtClean="0"/>
              <a:t>Urban </a:t>
            </a:r>
            <a:r>
              <a:rPr lang="en-US" dirty="0"/>
              <a:t>Centers – larger departments </a:t>
            </a:r>
          </a:p>
          <a:p>
            <a:pPr lvl="1"/>
            <a:r>
              <a:rPr lang="en-US" dirty="0"/>
              <a:t>Mix of nationalities in Professionals</a:t>
            </a:r>
          </a:p>
          <a:p>
            <a:pPr lvl="1"/>
            <a:r>
              <a:rPr lang="en-US" dirty="0" err="1"/>
              <a:t>Omanization</a:t>
            </a:r>
            <a:r>
              <a:rPr lang="en-US" dirty="0"/>
              <a:t>  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AAB0-CF55-4CEC-AA82-5368DDDD3CA0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68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Hospitals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Privately Operated Hospitals</a:t>
            </a:r>
          </a:p>
          <a:p>
            <a:pPr lvl="1"/>
            <a:r>
              <a:rPr lang="en-US" dirty="0"/>
              <a:t>Ownership: Omani 100%, Omani Sponsor, FTA based</a:t>
            </a:r>
          </a:p>
          <a:p>
            <a:pPr lvl="1"/>
            <a:r>
              <a:rPr lang="en-US" dirty="0"/>
              <a:t>Operated privately but regulated by MOH </a:t>
            </a:r>
          </a:p>
          <a:p>
            <a:pPr lvl="1"/>
            <a:r>
              <a:rPr lang="en-US" dirty="0"/>
              <a:t>Payments by Insurance or Cash equivalent </a:t>
            </a:r>
          </a:p>
          <a:p>
            <a:pPr lvl="1"/>
            <a:r>
              <a:rPr lang="en-US" dirty="0" smtClean="0"/>
              <a:t>Ex-pats </a:t>
            </a:r>
            <a:r>
              <a:rPr lang="en-US" dirty="0"/>
              <a:t>have access through private insurance </a:t>
            </a:r>
            <a:r>
              <a:rPr lang="en-US" dirty="0" smtClean="0"/>
              <a:t>providers</a:t>
            </a:r>
          </a:p>
          <a:p>
            <a:pPr lvl="1"/>
            <a:r>
              <a:rPr lang="en-US" dirty="0" smtClean="0"/>
              <a:t>Other patients pay cash</a:t>
            </a:r>
          </a:p>
          <a:p>
            <a:pPr lvl="1"/>
            <a:r>
              <a:rPr lang="en-US" dirty="0" smtClean="0"/>
              <a:t>Urban and populated locations</a:t>
            </a:r>
          </a:p>
          <a:p>
            <a:pPr lvl="1"/>
            <a:r>
              <a:rPr lang="en-US" dirty="0" smtClean="0"/>
              <a:t>Community Orientated</a:t>
            </a:r>
          </a:p>
          <a:p>
            <a:pPr lvl="1"/>
            <a:r>
              <a:rPr lang="en-US" dirty="0" smtClean="0"/>
              <a:t>Affiliations and group hospitals</a:t>
            </a:r>
            <a:endParaRPr lang="en-US" dirty="0"/>
          </a:p>
          <a:p>
            <a:pPr lvl="1"/>
            <a:r>
              <a:rPr lang="en-US" dirty="0"/>
              <a:t>Mix of nationalities in Professionals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5255A-F48D-49ED-85B8-6219E0338285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46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Clinics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Privately Operated Clinics </a:t>
            </a:r>
            <a:endParaRPr lang="en-US" dirty="0"/>
          </a:p>
          <a:p>
            <a:pPr lvl="1"/>
            <a:r>
              <a:rPr lang="en-US" dirty="0" smtClean="0"/>
              <a:t>Ownership: Omani 100%, Omani Sponsor, FTA based</a:t>
            </a:r>
          </a:p>
          <a:p>
            <a:pPr lvl="1"/>
            <a:r>
              <a:rPr lang="en-US" dirty="0" smtClean="0"/>
              <a:t>Operated privately but regulated by MOH </a:t>
            </a:r>
          </a:p>
          <a:p>
            <a:pPr lvl="1"/>
            <a:r>
              <a:rPr lang="en-US" dirty="0" smtClean="0"/>
              <a:t>Payments by Insurance or Cash equivalent </a:t>
            </a:r>
            <a:endParaRPr lang="en-US" dirty="0"/>
          </a:p>
          <a:p>
            <a:pPr lvl="1"/>
            <a:r>
              <a:rPr lang="en-US" dirty="0" smtClean="0"/>
              <a:t>Urban, rural and populated locations</a:t>
            </a:r>
          </a:p>
          <a:p>
            <a:pPr lvl="1"/>
            <a:r>
              <a:rPr lang="en-US" dirty="0" smtClean="0"/>
              <a:t>Affiliations and group clinics</a:t>
            </a:r>
          </a:p>
          <a:p>
            <a:pPr lvl="1"/>
            <a:r>
              <a:rPr lang="en-US" dirty="0" smtClean="0"/>
              <a:t>Specialized, Poly and Split Services</a:t>
            </a:r>
          </a:p>
          <a:p>
            <a:pPr lvl="1"/>
            <a:r>
              <a:rPr lang="en-US" dirty="0" smtClean="0"/>
              <a:t>Mix </a:t>
            </a:r>
            <a:r>
              <a:rPr lang="en-US" dirty="0"/>
              <a:t>of nationalities in Professionals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ECED0-94C8-4C71-ACE6-74E10FAC0672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8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Hospitals</a:t>
            </a:r>
          </a:p>
          <a:p>
            <a:r>
              <a:rPr lang="en-US" dirty="0" smtClean="0"/>
              <a:t>Poly clinics </a:t>
            </a:r>
          </a:p>
          <a:p>
            <a:r>
              <a:rPr lang="en-US" dirty="0" smtClean="0"/>
              <a:t>Specialized Clinics</a:t>
            </a:r>
          </a:p>
          <a:p>
            <a:r>
              <a:rPr lang="en-US" dirty="0" smtClean="0"/>
              <a:t>Pharmaceutical</a:t>
            </a:r>
          </a:p>
          <a:p>
            <a:r>
              <a:rPr lang="en-US" dirty="0" smtClean="0"/>
              <a:t>Medical Professionals </a:t>
            </a:r>
          </a:p>
          <a:p>
            <a:r>
              <a:rPr lang="en-US" dirty="0" smtClean="0"/>
              <a:t>Medical Services – hard and soft</a:t>
            </a:r>
          </a:p>
          <a:p>
            <a:r>
              <a:rPr lang="en-US" dirty="0" smtClean="0"/>
              <a:t>Medical devices, equipment and supplies</a:t>
            </a:r>
          </a:p>
          <a:p>
            <a:r>
              <a:rPr lang="en-US" dirty="0" smtClean="0"/>
              <a:t>Manufacturing and production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A8643-2047-412A-8E5E-22ED76B56EB9}" type="datetime1">
              <a:rPr lang="en-US" smtClean="0"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7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 and other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Pharmaceutical products – Finished, </a:t>
            </a:r>
            <a:r>
              <a:rPr lang="en-US" dirty="0" err="1" smtClean="0"/>
              <a:t>suppliments</a:t>
            </a:r>
            <a:r>
              <a:rPr lang="en-US" dirty="0" smtClean="0"/>
              <a:t>, herbal, traditional</a:t>
            </a:r>
          </a:p>
          <a:p>
            <a:r>
              <a:rPr lang="en-US" dirty="0" smtClean="0"/>
              <a:t>Medical Equipment</a:t>
            </a:r>
          </a:p>
          <a:p>
            <a:r>
              <a:rPr lang="en-US" dirty="0" smtClean="0"/>
              <a:t>Medical Supplies including disposables</a:t>
            </a:r>
          </a:p>
          <a:p>
            <a:r>
              <a:rPr lang="en-US" dirty="0" smtClean="0"/>
              <a:t>Knowledge based medical services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69FDC-58CB-4F6A-9A58-D8DA1867BAB7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76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Developments </a:t>
            </a:r>
          </a:p>
          <a:p>
            <a:r>
              <a:rPr lang="en-US" dirty="0" smtClean="0"/>
              <a:t>Certification of all Medical professionals </a:t>
            </a:r>
          </a:p>
          <a:p>
            <a:r>
              <a:rPr lang="en-US" dirty="0" smtClean="0"/>
              <a:t>Registration and licensing</a:t>
            </a:r>
          </a:p>
          <a:p>
            <a:r>
              <a:rPr lang="en-US" dirty="0" smtClean="0"/>
              <a:t>Inspections and regulations</a:t>
            </a:r>
          </a:p>
          <a:p>
            <a:r>
              <a:rPr lang="en-US" dirty="0" smtClean="0"/>
              <a:t>Operations and Administration</a:t>
            </a:r>
          </a:p>
          <a:p>
            <a:r>
              <a:rPr lang="en-US" dirty="0" smtClean="0"/>
              <a:t>Financing and Banking</a:t>
            </a:r>
          </a:p>
          <a:p>
            <a:r>
              <a:rPr lang="en-US" dirty="0" smtClean="0"/>
              <a:t>Payments and reimbursements</a:t>
            </a:r>
          </a:p>
          <a:p>
            <a:r>
              <a:rPr lang="en-US" dirty="0" smtClean="0"/>
              <a:t>Taxes and Repatriation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BD4C-743E-44D9-82A1-215C401B7EA4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0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we can help you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Assisting you at any stage</a:t>
            </a:r>
          </a:p>
          <a:p>
            <a:r>
              <a:rPr lang="en-US" dirty="0" smtClean="0"/>
              <a:t>Market Intelligence </a:t>
            </a:r>
          </a:p>
          <a:p>
            <a:r>
              <a:rPr lang="en-US" dirty="0" smtClean="0"/>
              <a:t>Start – up support </a:t>
            </a:r>
          </a:p>
          <a:p>
            <a:r>
              <a:rPr lang="en-US" dirty="0" smtClean="0"/>
              <a:t>Assist in Identifying key opportunities that match your objectives</a:t>
            </a:r>
          </a:p>
          <a:p>
            <a:r>
              <a:rPr lang="en-US" dirty="0" smtClean="0"/>
              <a:t>Assist in creating a road map and business plan</a:t>
            </a:r>
          </a:p>
          <a:p>
            <a:r>
              <a:rPr lang="en-US" dirty="0"/>
              <a:t>F</a:t>
            </a:r>
            <a:r>
              <a:rPr lang="en-US" dirty="0" smtClean="0"/>
              <a:t>easibility study including Commercial, Financial and Legal Advice</a:t>
            </a:r>
          </a:p>
          <a:p>
            <a:r>
              <a:rPr lang="en-US" dirty="0" smtClean="0"/>
              <a:t>Assist in legal formalities with Ministry of Commerce and Industry </a:t>
            </a:r>
          </a:p>
          <a:p>
            <a:r>
              <a:rPr lang="en-US" dirty="0" smtClean="0"/>
              <a:t>Assist in fulfilling Ministry of Health or other official requirements</a:t>
            </a:r>
          </a:p>
          <a:p>
            <a:r>
              <a:rPr lang="en-US" dirty="0" smtClean="0"/>
              <a:t>Establishing of a legal entity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051D3-6818-4547-ADC0-9D4867963F02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1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162FE-68BC-4FB1-BDCD-53842C1BA8FF}" type="datetime1">
              <a:rPr lang="en-US" smtClean="0"/>
              <a:t>5/4/2019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3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Panel Discussion / Q&amp;A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53FB4-2347-4D83-B37A-0A945EBF9BBB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08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1967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Sultanate of Oman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File:Oman Sea 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70" y="963737"/>
            <a:ext cx="603885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Oman Map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50"/>
          <a:stretch/>
        </p:blipFill>
        <p:spPr bwMode="auto">
          <a:xfrm>
            <a:off x="6460122" y="933099"/>
            <a:ext cx="5362910" cy="577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089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ran and Oman have had good economic relations from old times and the ties have even expanded in recent years due to extended bank cooperation between the two countries. (Shutterstock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482"/>
            <a:ext cx="13314947" cy="6770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52923" y="2053389"/>
            <a:ext cx="7363326" cy="4443664"/>
          </a:xfrm>
          <a:noFill/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Mutual Opportunities  </a:t>
            </a:r>
            <a:b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in Medical Services</a:t>
            </a:r>
            <a:b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</a:br>
            <a:r>
              <a:rPr lang="en-US" sz="5400" b="1" dirty="0" smtClean="0">
                <a:solidFill>
                  <a:schemeClr val="bg1"/>
                </a:solidFill>
                <a:latin typeface="Aldhabi" panose="01000000000000000000" pitchFamily="2" charset="-78"/>
                <a:cs typeface="Aldhabi" panose="01000000000000000000" pitchFamily="2" charset="-78"/>
              </a:rPr>
              <a:t>Iran &amp; Sultanate of Oman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en-US" sz="3200" b="1" dirty="0" smtClean="0">
                <a:solidFill>
                  <a:schemeClr val="bg1"/>
                </a:solidFill>
              </a:rPr>
              <a:t>4</a:t>
            </a:r>
            <a:r>
              <a:rPr lang="en-US" sz="32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3200" b="1" dirty="0" smtClean="0">
                <a:solidFill>
                  <a:schemeClr val="bg1"/>
                </a:solidFill>
              </a:rPr>
              <a:t> May 2019</a:t>
            </a:r>
            <a:r>
              <a:rPr lang="en-US" sz="3600" b="1" dirty="0" smtClean="0">
                <a:solidFill>
                  <a:schemeClr val="bg1"/>
                </a:solidFill>
              </a:rPr>
              <a:t/>
            </a:r>
            <a:br>
              <a:rPr lang="en-US" sz="3600" b="1" dirty="0" smtClean="0">
                <a:solidFill>
                  <a:schemeClr val="bg1"/>
                </a:solidFill>
              </a:rPr>
            </a:br>
            <a:r>
              <a:rPr lang="fa-IR" sz="3600" b="1" dirty="0" smtClean="0">
                <a:solidFill>
                  <a:schemeClr val="bg1"/>
                </a:solidFill>
              </a:rPr>
              <a:t>فرصتهای همکاری مابین ایران و عمان در حوزه سلامت</a:t>
            </a:r>
            <a:br>
              <a:rPr lang="fa-IR" sz="3600" b="1" dirty="0" smtClean="0">
                <a:solidFill>
                  <a:schemeClr val="bg1"/>
                </a:solidFill>
              </a:rPr>
            </a:br>
            <a:r>
              <a:rPr lang="fa-IR" sz="3200" b="1" dirty="0" smtClean="0">
                <a:solidFill>
                  <a:schemeClr val="bg1"/>
                </a:solidFill>
              </a:rPr>
              <a:t>14 اردیبهشت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28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Sultanate of Oman</a:t>
            </a:r>
            <a:br>
              <a:rPr lang="en-US" dirty="0" smtClean="0"/>
            </a:br>
            <a:r>
              <a:rPr lang="en-US" dirty="0" smtClean="0"/>
              <a:t>Medical Services</a:t>
            </a:r>
            <a:br>
              <a:rPr lang="en-US" dirty="0" smtClean="0"/>
            </a:br>
            <a:r>
              <a:rPr lang="en-US" dirty="0" smtClean="0"/>
              <a:t>Market &amp; Opportunities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2019 Outlook and Opportunities</a:t>
            </a:r>
          </a:p>
          <a:p>
            <a:endParaRPr lang="en-US" dirty="0"/>
          </a:p>
          <a:p>
            <a:r>
              <a:rPr lang="en-US" dirty="0" smtClean="0"/>
              <a:t>ABBAS ZAIDI </a:t>
            </a:r>
          </a:p>
          <a:p>
            <a:r>
              <a:rPr lang="en-US" dirty="0" smtClean="0"/>
              <a:t>May 4, 2019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8C3AE-65D1-4D05-B1A0-2160E8AF83D3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Sultanate of Oman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00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Population: 	</a:t>
            </a:r>
            <a:r>
              <a:rPr lang="en-US" dirty="0"/>
              <a:t>	</a:t>
            </a:r>
            <a:r>
              <a:rPr lang="en-US" dirty="0" smtClean="0"/>
              <a:t>    On </a:t>
            </a:r>
            <a:r>
              <a:rPr lang="en-US" dirty="0"/>
              <a:t>29 April 2019 </a:t>
            </a:r>
            <a:r>
              <a:rPr lang="en-US" dirty="0" smtClean="0"/>
              <a:t>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Omani		2,644,777 		1,331,832	1,312,945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Ex-Pats		2,045,746		1,647,323	   398,423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Total </a:t>
            </a:r>
            <a:r>
              <a:rPr lang="en-US" dirty="0" smtClean="0"/>
              <a:t>			4,690,523		2,979,155	1,711,368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3D60-1D77-40F5-9DBA-169D64842710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366" y="1453009"/>
            <a:ext cx="4189938" cy="418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4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Sultanate of Oman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009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Population: 		</a:t>
            </a:r>
            <a:r>
              <a:rPr lang="en-US" dirty="0" smtClean="0"/>
              <a:t>On 29 </a:t>
            </a:r>
            <a:r>
              <a:rPr lang="en-US" dirty="0" smtClean="0"/>
              <a:t>April 2019</a:t>
            </a:r>
            <a:r>
              <a:rPr lang="en-US" dirty="0" smtClean="0"/>
              <a:t>	</a:t>
            </a:r>
            <a:r>
              <a:rPr lang="en-US" dirty="0" smtClean="0"/>
              <a:t>             Male</a:t>
            </a:r>
            <a:r>
              <a:rPr lang="en-US" dirty="0" smtClean="0"/>
              <a:t>		Female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Omani		2,644,777 		1,331,832	1,312,945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Ex-Pats		2,045,746		1,647,323	   398,423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Total	</a:t>
            </a:r>
            <a:r>
              <a:rPr lang="en-US" dirty="0" smtClean="0"/>
              <a:t>		4,690,523		2,979,155	1,711,368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83D60-1D77-40F5-9DBA-169D64842710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7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Services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Hospitals in Oman		76</a:t>
            </a:r>
          </a:p>
          <a:p>
            <a:pPr lvl="1"/>
            <a:r>
              <a:rPr lang="en-US" dirty="0" smtClean="0"/>
              <a:t>Government Hospitals 		49</a:t>
            </a:r>
          </a:p>
          <a:p>
            <a:pPr lvl="1"/>
            <a:r>
              <a:rPr lang="en-US" dirty="0" smtClean="0"/>
              <a:t>Private Hospitals		27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Health </a:t>
            </a:r>
            <a:r>
              <a:rPr lang="en-US" dirty="0" smtClean="0"/>
              <a:t>Centers</a:t>
            </a:r>
            <a:r>
              <a:rPr lang="en-US" dirty="0"/>
              <a:t>	</a:t>
            </a:r>
            <a:r>
              <a:rPr lang="en-US" dirty="0" smtClean="0"/>
              <a:t>	      </a:t>
            </a:r>
            <a:r>
              <a:rPr lang="en-US" dirty="0" smtClean="0"/>
              <a:t>  </a:t>
            </a:r>
            <a:r>
              <a:rPr lang="en-US" dirty="0" smtClean="0"/>
              <a:t>1,484</a:t>
            </a:r>
          </a:p>
          <a:p>
            <a:pPr lvl="1"/>
            <a:r>
              <a:rPr lang="en-US" dirty="0" smtClean="0"/>
              <a:t>Government </a:t>
            </a: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dirty="0" smtClean="0"/>
              <a:t>   </a:t>
            </a: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smtClean="0"/>
              <a:t>269</a:t>
            </a:r>
            <a:endParaRPr lang="en-US" dirty="0"/>
          </a:p>
          <a:p>
            <a:pPr lvl="1"/>
            <a:r>
              <a:rPr lang="en-US" dirty="0"/>
              <a:t>Private 	</a:t>
            </a:r>
            <a:r>
              <a:rPr lang="en-US" dirty="0" smtClean="0"/>
              <a:t>			1,215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BD413-F612-4C65-B3DE-D9AF2DF17568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49"/>
          <a:stretch/>
        </p:blipFill>
        <p:spPr>
          <a:xfrm>
            <a:off x="7367831" y="1757452"/>
            <a:ext cx="3817675" cy="372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62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Services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Hospitals Beds in Oman		6,696</a:t>
            </a:r>
          </a:p>
          <a:p>
            <a:pPr marL="457200" lvl="1" indent="0">
              <a:buNone/>
            </a:pPr>
            <a:r>
              <a:rPr lang="en-US" dirty="0" smtClean="0"/>
              <a:t>(Government and Private)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Total Beds Per </a:t>
            </a:r>
            <a:r>
              <a:rPr lang="en-US" dirty="0"/>
              <a:t>10,000 	 	</a:t>
            </a:r>
            <a:r>
              <a:rPr lang="en-US" dirty="0" smtClean="0"/>
              <a:t>14.7</a:t>
            </a:r>
          </a:p>
          <a:p>
            <a:pPr lvl="1"/>
            <a:r>
              <a:rPr lang="en-US" dirty="0" smtClean="0"/>
              <a:t>Occupancy rate 			61.8%</a:t>
            </a:r>
          </a:p>
          <a:p>
            <a:pPr lvl="1"/>
            <a:r>
              <a:rPr lang="en-US" dirty="0" smtClean="0"/>
              <a:t>Averages days per stay		3.4</a:t>
            </a:r>
            <a:r>
              <a:rPr lang="en-US" dirty="0"/>
              <a:t>	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3683C-B593-4FA8-AD48-CC3C202A73F1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49"/>
          <a:stretch/>
        </p:blipFill>
        <p:spPr>
          <a:xfrm>
            <a:off x="7367831" y="1750874"/>
            <a:ext cx="3817675" cy="3722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0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Professionals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Doctors 			9,132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Total Doctors Per 10,000 	 		20	</a:t>
            </a:r>
          </a:p>
          <a:p>
            <a:pPr lvl="1"/>
            <a:r>
              <a:rPr lang="en-US" dirty="0" smtClean="0"/>
              <a:t>General Practitioners per 10,000		11.2</a:t>
            </a:r>
          </a:p>
          <a:p>
            <a:pPr lvl="1"/>
            <a:r>
              <a:rPr lang="en-US" dirty="0" smtClean="0"/>
              <a:t>Specialists per 10,000				  8.8</a:t>
            </a:r>
          </a:p>
          <a:p>
            <a:endParaRPr lang="en-US" dirty="0" smtClean="0"/>
          </a:p>
          <a:p>
            <a:r>
              <a:rPr lang="en-US" dirty="0" smtClean="0"/>
              <a:t>Nurses  </a:t>
            </a:r>
            <a:r>
              <a:rPr lang="en-US" dirty="0"/>
              <a:t>		</a:t>
            </a:r>
            <a:r>
              <a:rPr lang="en-US" dirty="0" smtClean="0"/>
              <a:t>	19,938 </a:t>
            </a:r>
          </a:p>
          <a:p>
            <a:endParaRPr lang="en-US" dirty="0"/>
          </a:p>
          <a:p>
            <a:pPr lvl="1"/>
            <a:r>
              <a:rPr lang="en-US" dirty="0"/>
              <a:t>Total </a:t>
            </a:r>
            <a:r>
              <a:rPr lang="en-US" dirty="0" smtClean="0"/>
              <a:t>Nurses </a:t>
            </a:r>
            <a:r>
              <a:rPr lang="en-US" dirty="0"/>
              <a:t>Per 10,000 	 		</a:t>
            </a:r>
            <a:r>
              <a:rPr lang="en-US" dirty="0" smtClean="0"/>
              <a:t>43.7</a:t>
            </a: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6DF8-27B0-4926-B12C-D7EA750F4F0C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92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Professionals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Doctors 			9,132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Total Doctors Per 10,000 	 		20	</a:t>
            </a:r>
          </a:p>
          <a:p>
            <a:pPr lvl="1"/>
            <a:r>
              <a:rPr lang="en-US" dirty="0" smtClean="0"/>
              <a:t>General Practitioners per 10,000		11.2</a:t>
            </a:r>
          </a:p>
          <a:p>
            <a:pPr lvl="1"/>
            <a:r>
              <a:rPr lang="en-US" dirty="0" smtClean="0"/>
              <a:t>Specialists per 10,000				  8.8</a:t>
            </a:r>
          </a:p>
          <a:p>
            <a:endParaRPr lang="en-US" dirty="0" smtClean="0"/>
          </a:p>
          <a:p>
            <a:r>
              <a:rPr lang="en-US" dirty="0" smtClean="0"/>
              <a:t>Nurses  </a:t>
            </a:r>
            <a:r>
              <a:rPr lang="en-US" dirty="0"/>
              <a:t>		</a:t>
            </a:r>
            <a:r>
              <a:rPr lang="en-US" dirty="0" smtClean="0"/>
              <a:t>	19,938 </a:t>
            </a:r>
          </a:p>
          <a:p>
            <a:endParaRPr lang="en-US" dirty="0"/>
          </a:p>
          <a:p>
            <a:pPr lvl="1"/>
            <a:r>
              <a:rPr lang="en-US" dirty="0"/>
              <a:t>Total </a:t>
            </a:r>
            <a:r>
              <a:rPr lang="en-US" dirty="0" smtClean="0"/>
              <a:t>Nurses </a:t>
            </a:r>
            <a:r>
              <a:rPr lang="en-US" dirty="0"/>
              <a:t>Per 10,000 	 		</a:t>
            </a:r>
            <a:r>
              <a:rPr lang="en-US" dirty="0" smtClean="0"/>
              <a:t>43.7</a:t>
            </a:r>
            <a:r>
              <a:rPr lang="en-US" dirty="0"/>
              <a:t>	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A6DF8-27B0-4926-B12C-D7EA750F4F0C}" type="datetime1">
              <a:rPr lang="en-US" smtClean="0"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Oman - Medical Services Market &amp; Opportunities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0323B-AA06-446C-B68E-09420562D706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13524" b="403"/>
          <a:stretch/>
        </p:blipFill>
        <p:spPr>
          <a:xfrm>
            <a:off x="760241" y="1825625"/>
            <a:ext cx="10789727" cy="437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8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502</Words>
  <Application>Microsoft Office PowerPoint</Application>
  <PresentationFormat>Widescreen</PresentationFormat>
  <Paragraphs>186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Aldhabi</vt:lpstr>
      <vt:lpstr>Arial</vt:lpstr>
      <vt:lpstr>Calibri</vt:lpstr>
      <vt:lpstr>Calibri Light</vt:lpstr>
      <vt:lpstr>Times New Roman</vt:lpstr>
      <vt:lpstr>Office Theme</vt:lpstr>
      <vt:lpstr>Mutual Opportunities   in Medical Services Iran &amp; Sultanate of Oman 4th May 2019 فرصتهای همکاری مابین ایران و عمان در حوزه سلامت 14 اردیبهشت</vt:lpstr>
      <vt:lpstr>Sultanate of Oman </vt:lpstr>
      <vt:lpstr>Sultanate of Oman Medical Services Market &amp; Opportunities</vt:lpstr>
      <vt:lpstr>Sultanate of Oman</vt:lpstr>
      <vt:lpstr>Sultanate of Oman</vt:lpstr>
      <vt:lpstr>Medical Services Providers</vt:lpstr>
      <vt:lpstr>Medical Services Providers</vt:lpstr>
      <vt:lpstr>Medical Professionals </vt:lpstr>
      <vt:lpstr>Medical Professionals </vt:lpstr>
      <vt:lpstr>Medical Professionals </vt:lpstr>
      <vt:lpstr>Government Hospitals</vt:lpstr>
      <vt:lpstr>Private Hospitals</vt:lpstr>
      <vt:lpstr>Private Clinics </vt:lpstr>
      <vt:lpstr>Opportunities</vt:lpstr>
      <vt:lpstr>Pharmaceutical and other Services</vt:lpstr>
      <vt:lpstr>Considerations</vt:lpstr>
      <vt:lpstr>How we can help you </vt:lpstr>
      <vt:lpstr>Thank you  </vt:lpstr>
      <vt:lpstr>Panel Discussion / Q&amp;A</vt:lpstr>
      <vt:lpstr>Mutual Opportunities   in Medical Services Iran &amp; Sultanate of Oman 4th May 2019 فرصتهای همکاری مابین ایران و عمان در حوزه سلامت 14 اردیبهشت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Sultanate of Oman Medical Services</dc:title>
  <dc:creator>Fatemeh</dc:creator>
  <cp:lastModifiedBy>Pouria Panahi</cp:lastModifiedBy>
  <cp:revision>30</cp:revision>
  <cp:lastPrinted>2019-05-04T08:13:14Z</cp:lastPrinted>
  <dcterms:created xsi:type="dcterms:W3CDTF">2019-05-02T20:06:04Z</dcterms:created>
  <dcterms:modified xsi:type="dcterms:W3CDTF">2019-05-04T08:14:21Z</dcterms:modified>
</cp:coreProperties>
</file>